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3"/>
  </p:notesMasterIdLst>
  <p:sldIdLst>
    <p:sldId id="256" r:id="rId2"/>
    <p:sldId id="414" r:id="rId3"/>
    <p:sldId id="396" r:id="rId4"/>
    <p:sldId id="368" r:id="rId5"/>
    <p:sldId id="373" r:id="rId6"/>
    <p:sldId id="383" r:id="rId7"/>
    <p:sldId id="371" r:id="rId8"/>
    <p:sldId id="384" r:id="rId9"/>
    <p:sldId id="375" r:id="rId10"/>
    <p:sldId id="400" r:id="rId11"/>
    <p:sldId id="408" r:id="rId12"/>
    <p:sldId id="409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352" r:id="rId21"/>
    <p:sldId id="358" r:id="rId22"/>
    <p:sldId id="357" r:id="rId23"/>
    <p:sldId id="291" r:id="rId24"/>
    <p:sldId id="290" r:id="rId25"/>
    <p:sldId id="376" r:id="rId26"/>
    <p:sldId id="382" r:id="rId27"/>
    <p:sldId id="410" r:id="rId28"/>
    <p:sldId id="415" r:id="rId29"/>
    <p:sldId id="411" r:id="rId30"/>
    <p:sldId id="377" r:id="rId31"/>
    <p:sldId id="416" r:id="rId32"/>
    <p:sldId id="379" r:id="rId33"/>
    <p:sldId id="272" r:id="rId34"/>
    <p:sldId id="310" r:id="rId35"/>
    <p:sldId id="311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7" r:id="rId47"/>
    <p:sldId id="398" r:id="rId48"/>
    <p:sldId id="399" r:id="rId49"/>
    <p:sldId id="413" r:id="rId50"/>
    <p:sldId id="367" r:id="rId51"/>
    <p:sldId id="412" r:id="rId5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28" y="-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5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7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8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3/10/16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3/10/16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hyperlink" Target="https://net.educause.edu/ir/library/pdf/eli3035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hyperlink" Target="https://net.educause.edu/ir/library/pdf/eli303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smtClean="0"/>
              <a:t>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6975" y="4259007"/>
            <a:ext cx="3532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err="1" smtClean="0"/>
              <a:t>Apereo</a:t>
            </a:r>
            <a:r>
              <a:rPr lang="en-US" sz="1800" dirty="0" smtClean="0"/>
              <a:t> </a:t>
            </a:r>
            <a:r>
              <a:rPr lang="en-US" sz="1800" dirty="0"/>
              <a:t>South Africa </a:t>
            </a:r>
            <a:r>
              <a:rPr lang="en-US" sz="1800" dirty="0" smtClean="0"/>
              <a:t>Conference</a:t>
            </a:r>
          </a:p>
          <a:p>
            <a:pPr algn="r"/>
            <a:r>
              <a:rPr lang="en-US" sz="1800" dirty="0" smtClean="0"/>
              <a:t>10-March 2016</a:t>
            </a:r>
            <a:endParaRPr lang="en-US" sz="1800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79" y="2881849"/>
            <a:ext cx="1197415" cy="12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Getting to 100K Learning Applications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 Store Plumbing</a:t>
            </a:r>
            <a:endParaRPr lang="en-US" dirty="0"/>
          </a:p>
        </p:txBody>
      </p:sp>
      <p:pic>
        <p:nvPicPr>
          <p:cNvPr id="6" name="Picture 5" descr="SakaiMetaph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b="29556"/>
          <a:stretch/>
        </p:blipFill>
        <p:spPr>
          <a:xfrm>
            <a:off x="5471353" y="2871433"/>
            <a:ext cx="2641522" cy="2070744"/>
          </a:xfrm>
          <a:prstGeom prst="rect">
            <a:avLst/>
          </a:prstGeom>
        </p:spPr>
      </p:pic>
      <p:pic>
        <p:nvPicPr>
          <p:cNvPr id="7" name="Picture 6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7" y="4155022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2016-03-08-Tsugi-Draft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48" y="4074364"/>
            <a:ext cx="2096492" cy="77568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Rich Standards</a:t>
            </a:r>
          </a:p>
          <a:p>
            <a:r>
              <a:rPr lang="en-US" sz="3200" dirty="0" smtClean="0"/>
              <a:t>Training for Developers</a:t>
            </a:r>
          </a:p>
          <a:p>
            <a:r>
              <a:rPr lang="en-US" sz="3200" dirty="0" smtClean="0"/>
              <a:t>API Libraries – PHP, Java, Python, Node...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Content Repositories</a:t>
            </a:r>
          </a:p>
          <a:p>
            <a:r>
              <a:rPr lang="en-US" sz="3200" dirty="0" smtClean="0"/>
              <a:t>Learning Management Systems (many)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" y="676582"/>
            <a:ext cx="7496817" cy="3825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81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http://do1.dr-chuck.com/</a:t>
            </a:r>
            <a:r>
              <a:rPr lang="en-US" sz="2000" dirty="0" err="1"/>
              <a:t>tsugi</a:t>
            </a:r>
            <a:r>
              <a:rPr lang="en-US" sz="2000" dirty="0"/>
              <a:t>/</a:t>
            </a:r>
            <a:r>
              <a:rPr lang="en-US" sz="2000" dirty="0" err="1"/>
              <a:t>phpdoc</a:t>
            </a:r>
            <a:r>
              <a:rPr lang="en-US" sz="2000" dirty="0"/>
              <a:t>/classes/</a:t>
            </a:r>
            <a:r>
              <a:rPr lang="en-US" sz="2000" dirty="0" err="1"/>
              <a:t>Tsugi.Core.LTIX.html</a:t>
            </a: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" y="133706"/>
            <a:ext cx="7301833" cy="4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grading and peer grading for </a:t>
            </a:r>
            <a:r>
              <a:rPr lang="en-US" dirty="0" err="1" smtClean="0"/>
              <a:t>Coursera</a:t>
            </a:r>
            <a:endParaRPr lang="en-US" dirty="0" smtClean="0"/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own free course service</a:t>
            </a:r>
          </a:p>
          <a:p>
            <a:pPr lvl="1"/>
            <a:r>
              <a:rPr lang="en-US" dirty="0" err="1" smtClean="0"/>
              <a:t>online.dr-chuck.com</a:t>
            </a:r>
            <a:endParaRPr lang="en-US" dirty="0" smtClean="0"/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CASA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</a:t>
            </a:r>
            <a:r>
              <a:rPr lang="en-US" dirty="0" err="1" smtClean="0"/>
              <a:t>Specicifations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7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69893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35689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2-29-Canvas-Sakai-Content-Item-P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29-Canvas-Sakai-Content-Item-Lau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2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1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436396"/>
            <a:ext cx="7823634" cy="40732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9303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8" y="0"/>
            <a:ext cx="665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6-02-22-Tsug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2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c_sakai_contest_mob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26" y="359426"/>
            <a:ext cx="2717995" cy="4011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667" y="4656667"/>
            <a:ext cx="441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Sakai 11 – Pretty, Awesome. Responsive</a:t>
            </a:r>
            <a:endParaRPr lang="en-US" sz="1800" dirty="0"/>
          </a:p>
        </p:txBody>
      </p:sp>
      <p:pic>
        <p:nvPicPr>
          <p:cNvPr id="3" name="Picture 2" descr="iPhone+More+Si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47" y="359426"/>
            <a:ext cx="2467691" cy="4392491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238780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3-01-Saka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" y="0"/>
            <a:ext cx="725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-297512"/>
            <a:ext cx="8489018" cy="57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canvas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" y="132205"/>
            <a:ext cx="1222214" cy="1197271"/>
          </a:xfrm>
          <a:prstGeom prst="rect">
            <a:avLst/>
          </a:prstGeom>
        </p:spPr>
      </p:pic>
      <p:pic>
        <p:nvPicPr>
          <p:cNvPr id="5" name="Picture 4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2" y="3052425"/>
            <a:ext cx="1638300" cy="990600"/>
          </a:xfrm>
          <a:prstGeom prst="rect">
            <a:avLst/>
          </a:prstGeom>
        </p:spPr>
      </p:pic>
      <p:pic>
        <p:nvPicPr>
          <p:cNvPr id="6" name="Picture 5" descr="2016-03-08-Tsugi-Draft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973" y="2938971"/>
            <a:ext cx="2983999" cy="1104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219" y="212359"/>
            <a:ext cx="2635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CASA</a:t>
            </a:r>
          </a:p>
          <a:p>
            <a:pPr algn="ctr"/>
            <a:r>
              <a:rPr lang="en-US" sz="4000" b="1" dirty="0" smtClean="0"/>
              <a:t>App Store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28872" y="1329476"/>
            <a:ext cx="2806813" cy="2163029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2346792" y="3520115"/>
            <a:ext cx="2088893" cy="2761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7" idx="2"/>
          </p:cNvCxnSpPr>
          <p:nvPr/>
        </p:nvCxnSpPr>
        <p:spPr>
          <a:xfrm flipV="1">
            <a:off x="5998973" y="1535798"/>
            <a:ext cx="0" cy="1403173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1542317" y="874079"/>
            <a:ext cx="3138902" cy="20648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2"/>
          </p:cNvCxnSpPr>
          <p:nvPr/>
        </p:nvCxnSpPr>
        <p:spPr>
          <a:xfrm flipV="1">
            <a:off x="1542317" y="1329476"/>
            <a:ext cx="0" cy="1609495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6633" y="4350067"/>
            <a:ext cx="2631367" cy="667560"/>
            <a:chOff x="5388582" y="4475940"/>
            <a:chExt cx="2631367" cy="66756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525871" y="4670466"/>
              <a:ext cx="460988" cy="2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98973" y="4475940"/>
              <a:ext cx="191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IMS CASA</a:t>
              </a:r>
            </a:p>
            <a:p>
              <a:r>
                <a:rPr lang="en-US" sz="1800" dirty="0" smtClean="0"/>
                <a:t>IMS </a:t>
              </a:r>
              <a:r>
                <a:rPr lang="en-US" sz="1800" dirty="0" err="1" smtClean="0"/>
                <a:t>ContentItem</a:t>
              </a:r>
              <a:endParaRPr lang="en-US" sz="18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525871" y="4977581"/>
              <a:ext cx="460988" cy="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388582" y="4475940"/>
              <a:ext cx="2631367" cy="667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036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360493"/>
              </p:ext>
            </p:extLst>
          </p:nvPr>
        </p:nvGraphicFramePr>
        <p:xfrm>
          <a:off x="984685" y="1509324"/>
          <a:ext cx="5758715" cy="2865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5184"/>
                <a:gridCol w="978302"/>
                <a:gridCol w="1151743"/>
                <a:gridCol w="1151743"/>
                <a:gridCol w="1151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Tsugi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96416" y="1357160"/>
            <a:ext cx="2668774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will be many specialized LMSs with limited built in features</a:t>
            </a:r>
          </a:p>
          <a:p>
            <a:pPr lvl="1"/>
            <a:r>
              <a:rPr lang="en-US" dirty="0"/>
              <a:t>Most features come from app stores (also plentiful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Book, web site, and course authoring will merge</a:t>
            </a:r>
          </a:p>
          <a:p>
            <a:pPr lvl="1"/>
            <a:r>
              <a:rPr lang="en-US" dirty="0" smtClean="0"/>
              <a:t>Content will play in many different LMS systems</a:t>
            </a:r>
          </a:p>
          <a:p>
            <a:r>
              <a:rPr lang="en-US" dirty="0" smtClean="0"/>
              <a:t>App stores will have &gt; 100K apps / content</a:t>
            </a:r>
          </a:p>
          <a:p>
            <a:r>
              <a:rPr lang="en-US" dirty="0" smtClean="0"/>
              <a:t>There will be business models beyond CIO to vendor</a:t>
            </a:r>
          </a:p>
          <a:p>
            <a:pPr lvl="1"/>
            <a:r>
              <a:rPr lang="en-US" dirty="0" smtClean="0"/>
              <a:t>Teacher to vendor</a:t>
            </a:r>
            <a:r>
              <a:rPr lang="en-US" dirty="0"/>
              <a:t> </a:t>
            </a:r>
            <a:r>
              <a:rPr lang="en-US" dirty="0" smtClean="0"/>
              <a:t>/ Teacher to teacher / Student to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NGDLE Experiments...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Marketed 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When?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(lucky) Teacher's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san-Joseph-Hirouki-Tri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2" y="329819"/>
            <a:ext cx="4647347" cy="2985356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3" y="1391692"/>
            <a:ext cx="4021552" cy="3668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667" y="3572447"/>
            <a:ext cx="468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Joseph Hardin, Susan Hardin, </a:t>
            </a:r>
            <a:r>
              <a:rPr lang="en-US" sz="1800" dirty="0" err="1" smtClean="0"/>
              <a:t>Hirouki</a:t>
            </a:r>
            <a:r>
              <a:rPr lang="en-US" sz="1800" dirty="0" smtClean="0"/>
              <a:t> Sakai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046928" y="820096"/>
            <a:ext cx="162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NCSA Mosaic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2988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8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94" y="205979"/>
            <a:ext cx="3816405" cy="857250"/>
          </a:xfrm>
        </p:spPr>
        <p:txBody>
          <a:bodyPr/>
          <a:lstStyle/>
          <a:p>
            <a:r>
              <a:rPr lang="en-US" sz="3600" dirty="0" smtClean="0"/>
              <a:t>Original Mission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260795" y="1335587"/>
            <a:ext cx="381640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 a set of standards-based tool kits to greatly advance the state of the art of interoperability, reusability, and re-</a:t>
            </a:r>
            <a:r>
              <a:rPr lang="en-US" sz="2800" dirty="0" err="1" smtClean="0"/>
              <a:t>mixability</a:t>
            </a:r>
            <a:r>
              <a:rPr lang="en-US" sz="2800" dirty="0" smtClean="0"/>
              <a:t> for learning content and software.</a:t>
            </a:r>
            <a:endParaRPr lang="en-US" sz="2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1069" y="1398903"/>
            <a:ext cx="1610467" cy="3129126"/>
            <a:chOff x="6138179" y="1398903"/>
            <a:chExt cx="1610467" cy="3129126"/>
          </a:xfrm>
        </p:grpSpPr>
        <p:sp>
          <p:nvSpPr>
            <p:cNvPr id="2" name="Rectangle 1"/>
            <p:cNvSpPr/>
            <p:nvPr/>
          </p:nvSpPr>
          <p:spPr>
            <a:xfrm>
              <a:off x="6138179" y="1398903"/>
              <a:ext cx="1610467" cy="31291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Untitl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t="26382" r="78472" b="26918"/>
            <a:stretch/>
          </p:blipFill>
          <p:spPr>
            <a:xfrm>
              <a:off x="6308429" y="1536953"/>
              <a:ext cx="1269966" cy="2882474"/>
            </a:xfrm>
            <a:prstGeom prst="rect">
              <a:avLst/>
            </a:prstGeom>
            <a:ln>
              <a:solidFill>
                <a:srgbClr val="8BA3E3"/>
              </a:solidFill>
            </a:ln>
            <a:effectLst>
              <a:glow rad="139700">
                <a:srgbClr val="8BA3E3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8370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46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65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30" name="Picture 29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2" y="3480195"/>
            <a:ext cx="1122839" cy="67892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2292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122463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" name="Picture 29" descr="2016-03-08-Tsugi-Draf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23" y="3653892"/>
            <a:ext cx="1709239" cy="6324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0113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946215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" name="Picture 29" descr="2016-03-08-Tsugi-Draft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75" y="3653892"/>
            <a:ext cx="1709239" cy="6324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Shape 90"/>
          <p:cNvSpPr/>
          <p:nvPr/>
        </p:nvSpPr>
        <p:spPr>
          <a:xfrm>
            <a:off x="6208960" y="149709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" name="Shape 91"/>
          <p:cNvSpPr/>
          <p:nvPr/>
        </p:nvSpPr>
        <p:spPr>
          <a:xfrm>
            <a:off x="5693527" y="989962"/>
            <a:ext cx="509124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 smtClean="0"/>
              <a:t>12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312614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5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Sakai-License-Plate-Van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r="27949" b="29237"/>
          <a:stretch/>
        </p:blipFill>
        <p:spPr>
          <a:xfrm>
            <a:off x="242113" y="1900881"/>
            <a:ext cx="4227234" cy="2719826"/>
          </a:xfrm>
          <a:prstGeom prst="rect">
            <a:avLst/>
          </a:prstGeom>
        </p:spPr>
      </p:pic>
      <p:pic>
        <p:nvPicPr>
          <p:cNvPr id="5" name="Picture 4" descr="2014-09-tattoo-left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4711191" y="2843022"/>
            <a:ext cx="3210133" cy="2167803"/>
          </a:xfrm>
          <a:prstGeom prst="rect">
            <a:avLst/>
          </a:prstGeom>
        </p:spPr>
      </p:pic>
      <p:pic>
        <p:nvPicPr>
          <p:cNvPr id="6" name="Picture 5" descr="2014-09-tattoo-right-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91" y="259976"/>
            <a:ext cx="3210133" cy="2397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751" y="391106"/>
            <a:ext cx="366906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building the next generation, open source will be first to market..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731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4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 descr="2016-03-08-Tsugi-Draf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23" y="4412211"/>
            <a:ext cx="1709239" cy="6324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6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In building the </a:t>
            </a:r>
            <a:r>
              <a:rPr lang="en-US" sz="1800" dirty="0" smtClean="0"/>
              <a:t>NGDLE, </a:t>
            </a:r>
            <a:r>
              <a:rPr lang="en-US" sz="1800" dirty="0"/>
              <a:t>open source will be first to market..</a:t>
            </a:r>
          </a:p>
        </p:txBody>
      </p:sp>
    </p:spTree>
    <p:extLst>
      <p:ext uri="{BB962C8B-B14F-4D97-AF65-F5344CB8AC3E}">
        <p14:creationId xmlns:p14="http://schemas.microsoft.com/office/powerpoint/2010/main" val="142415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33" y="1613660"/>
            <a:ext cx="6221346" cy="3110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459" y="4761146"/>
            <a:ext cx="1538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Malcolm Brown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926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02" y="-22894"/>
            <a:ext cx="7919699" cy="51435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800600"/>
            <a:ext cx="190500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7</a:t>
            </a:fld>
            <a:endParaRPr lang="en-US" sz="9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1" y="436200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latin typeface="Myriad Pro"/>
                <a:cs typeface="Myriad Pro"/>
              </a:rPr>
              <a:t>Source: </a:t>
            </a:r>
            <a:r>
              <a:rPr lang="en-US" sz="1200" dirty="0" smtClean="0">
                <a:latin typeface="Myriad Pro"/>
                <a:cs typeface="Myriad Pro"/>
              </a:rPr>
              <a:t>GSV: American</a:t>
            </a:r>
          </a:p>
          <a:p>
            <a:r>
              <a:rPr lang="en-US" sz="1200" dirty="0" smtClean="0">
                <a:latin typeface="Myriad Pro"/>
                <a:cs typeface="Myriad Pro"/>
              </a:rPr>
              <a:t>Revolution 2.0</a:t>
            </a:r>
            <a:endParaRPr lang="en-US" sz="1200" b="0" dirty="0" smtClean="0">
              <a:latin typeface="Myriad Pro"/>
              <a:cs typeface="Myriad Pro"/>
            </a:endParaRPr>
          </a:p>
          <a:p>
            <a:r>
              <a:rPr lang="en-US" sz="1200" dirty="0">
                <a:latin typeface="Myriad Pro"/>
                <a:cs typeface="Myriad Pro"/>
                <a:hlinkClick r:id="rId4"/>
              </a:rPr>
              <a:t>http://</a:t>
            </a:r>
            <a:r>
              <a:rPr lang="en-US" sz="1200" dirty="0" smtClean="0">
                <a:latin typeface="Myriad Pro"/>
                <a:cs typeface="Myriad Pro"/>
                <a:hlinkClick r:id="rId4"/>
              </a:rPr>
              <a:t>gsvadvisors.com</a:t>
            </a:r>
            <a:r>
              <a:rPr lang="en-US" sz="1200" dirty="0" smtClean="0">
                <a:latin typeface="Myriad Pro"/>
                <a:cs typeface="Myriad Pro"/>
              </a:rPr>
              <a:t> </a:t>
            </a:r>
            <a:endParaRPr lang="en-US" sz="1200" b="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5" y="87474"/>
            <a:ext cx="19409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Historic</a:t>
            </a:r>
          </a:p>
          <a:p>
            <a:r>
              <a:rPr lang="en-US" sz="2800" dirty="0" smtClean="0"/>
              <a:t>Levels of</a:t>
            </a:r>
          </a:p>
          <a:p>
            <a:r>
              <a:rPr lang="en-US" sz="2800" dirty="0" smtClean="0"/>
              <a:t>Venture</a:t>
            </a:r>
          </a:p>
          <a:p>
            <a:r>
              <a:rPr lang="en-US" sz="2800" dirty="0" smtClean="0"/>
              <a:t>Investment</a:t>
            </a:r>
          </a:p>
          <a:p>
            <a:r>
              <a:rPr lang="en-US" sz="2800" dirty="0" smtClean="0"/>
              <a:t>in EdTech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71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9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76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1789</TotalTime>
  <Words>854</Words>
  <Application>Microsoft Macintosh PowerPoint</Application>
  <PresentationFormat>On-screen Show (16:9)</PresentationFormat>
  <Paragraphs>200</Paragraphs>
  <Slides>51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Adjacency</vt:lpstr>
      <vt:lpstr>Next Generation Teaching and Learning</vt:lpstr>
      <vt:lpstr>PowerPoint Presentation</vt:lpstr>
      <vt:lpstr>PowerPoint Presentation</vt:lpstr>
      <vt:lpstr>Original Mission</vt:lpstr>
      <vt:lpstr>PowerPoint Presentation</vt:lpstr>
      <vt:lpstr>interoperability</vt:lpstr>
      <vt:lpstr>PowerPoint Presentation</vt:lpstr>
      <vt:lpstr>March 6, 2008 iPhone SDK Press Conference</vt:lpstr>
      <vt:lpstr>The Conclusion: The NGDLE is More Than an LMS</vt:lpstr>
      <vt:lpstr>Getting to 100K Learning Applications</vt:lpstr>
      <vt:lpstr>What to Build</vt:lpstr>
      <vt:lpstr>Expanding Standards</vt:lpstr>
      <vt:lpstr>PowerPoint Presentation</vt:lpstr>
      <vt:lpstr>PowerPoint Presentation</vt:lpstr>
      <vt:lpstr>PowerPoint Presentation</vt:lpstr>
      <vt:lpstr>Tsugi Tools To Date</vt:lpstr>
      <vt:lpstr>Tsugi Developer Training</vt:lpstr>
      <vt:lpstr>Tsugi Production</vt:lpstr>
      <vt:lpstr>IMS Content Item and CASA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Score Card</vt:lpstr>
      <vt:lpstr>In the Future</vt:lpstr>
      <vt:lpstr>NGDLE Experiments...</vt:lpstr>
      <vt:lpstr>When?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143</cp:revision>
  <dcterms:created xsi:type="dcterms:W3CDTF">2015-11-01T12:58:24Z</dcterms:created>
  <dcterms:modified xsi:type="dcterms:W3CDTF">2016-03-10T07:05:30Z</dcterms:modified>
</cp:coreProperties>
</file>